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320" r:id="rId5"/>
    <p:sldId id="332" r:id="rId6"/>
    <p:sldId id="333" r:id="rId7"/>
    <p:sldId id="334" r:id="rId8"/>
    <p:sldId id="335" r:id="rId9"/>
    <p:sldId id="336" r:id="rId10"/>
    <p:sldId id="337" r:id="rId11"/>
    <p:sldId id="338" r:id="rId12"/>
    <p:sldId id="339" r:id="rId13"/>
    <p:sldId id="340" r:id="rId14"/>
    <p:sldId id="341" r:id="rId15"/>
    <p:sldId id="342" r:id="rId16"/>
    <p:sldId id="321" r:id="rId17"/>
    <p:sldId id="281" r:id="rId18"/>
    <p:sldId id="322" r:id="rId19"/>
    <p:sldId id="323" r:id="rId20"/>
    <p:sldId id="282" r:id="rId21"/>
    <p:sldId id="324" r:id="rId22"/>
    <p:sldId id="325" r:id="rId23"/>
    <p:sldId id="316" r:id="rId24"/>
    <p:sldId id="283" r:id="rId25"/>
    <p:sldId id="343" r:id="rId26"/>
    <p:sldId id="344" r:id="rId27"/>
    <p:sldId id="345" r:id="rId28"/>
    <p:sldId id="284" r:id="rId29"/>
    <p:sldId id="285" r:id="rId30"/>
    <p:sldId id="286" r:id="rId31"/>
    <p:sldId id="326"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3.01.2021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3.01.2021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3.01.2021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3.01.2021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1754326"/>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İBADET ESASLARI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Kurbanın Mahiyeti ve Anlamı</a:t>
            </a:r>
            <a:endParaRPr lang="tr-TR" dirty="0"/>
          </a:p>
        </p:txBody>
      </p:sp>
      <p:sp>
        <p:nvSpPr>
          <p:cNvPr id="3" name="İçerik Yer Tutucusu 2"/>
          <p:cNvSpPr>
            <a:spLocks noGrp="1"/>
          </p:cNvSpPr>
          <p:nvPr>
            <p:ph idx="1"/>
          </p:nvPr>
        </p:nvSpPr>
        <p:spPr/>
        <p:txBody>
          <a:bodyPr>
            <a:normAutofit lnSpcReduction="10000"/>
          </a:bodyPr>
          <a:lstStyle/>
          <a:p>
            <a:pPr>
              <a:lnSpc>
                <a:spcPct val="150000"/>
              </a:lnSpc>
              <a:spcBef>
                <a:spcPts val="600"/>
              </a:spcBef>
            </a:pPr>
            <a:r>
              <a:rPr lang="tr-TR" dirty="0"/>
              <a:t>İbadetin özünü teşkil eden bu gaye ancak </a:t>
            </a:r>
            <a:r>
              <a:rPr lang="tr-TR" dirty="0" err="1"/>
              <a:t>şâriin</a:t>
            </a:r>
            <a:r>
              <a:rPr lang="tr-TR" dirty="0"/>
              <a:t> bildirdiği şekil şartlarına uyulduğunda gerçekleşmiş olur. Bu yönüyle kurban ibadetinin özü ve biçimselliği dinî bildirime dayanır. Kesilen kurbanın etinin yenmesi, derisi ve diğer parçalarından </a:t>
            </a:r>
            <a:r>
              <a:rPr lang="tr-TR" dirty="0" smtClean="0"/>
              <a:t>azami </a:t>
            </a:r>
            <a:r>
              <a:rPr lang="tr-TR" dirty="0"/>
              <a:t>ölçüde yararlanılması ibadetin özüyle alâkalı bir gereklilik olmayıp ikinci derecede yararlar, ibadetin dünyevî boyutu ve anlamı olarak görülebilir. </a:t>
            </a:r>
          </a:p>
        </p:txBody>
      </p:sp>
    </p:spTree>
    <p:extLst>
      <p:ext uri="{BB962C8B-B14F-4D97-AF65-F5344CB8AC3E}">
        <p14:creationId xmlns:p14="http://schemas.microsoft.com/office/powerpoint/2010/main" val="267131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Kurbanın Mahiyeti ve Anlamı</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smtClean="0"/>
              <a:t>Kurban </a:t>
            </a:r>
            <a:r>
              <a:rPr lang="tr-TR" dirty="0"/>
              <a:t>ibadetinin rüknünün kan akıtma olarak belirlenmesi de mücerret bir itlâf ameliyesi değil, bu ibadette derunî bir hal olan kulluk bilinç ve iradesini temsil eden ve yükümlülüğün en alt sınırında bulunan objektif bir işlemin kriter olarak seçilmesi anlamını taşır.</a:t>
            </a:r>
          </a:p>
          <a:p>
            <a:endParaRPr lang="tr-TR" dirty="0"/>
          </a:p>
        </p:txBody>
      </p:sp>
    </p:spTree>
    <p:extLst>
      <p:ext uri="{BB962C8B-B14F-4D97-AF65-F5344CB8AC3E}">
        <p14:creationId xmlns:p14="http://schemas.microsoft.com/office/powerpoint/2010/main" val="274515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Kurbanın Mahiyeti ve Anlamı</a:t>
            </a:r>
            <a:endParaRPr lang="tr-TR" dirty="0"/>
          </a:p>
        </p:txBody>
      </p:sp>
      <p:sp>
        <p:nvSpPr>
          <p:cNvPr id="3" name="İçerik Yer Tutucusu 2"/>
          <p:cNvSpPr>
            <a:spLocks noGrp="1"/>
          </p:cNvSpPr>
          <p:nvPr>
            <p:ph idx="1"/>
          </p:nvPr>
        </p:nvSpPr>
        <p:spPr/>
        <p:txBody>
          <a:bodyPr>
            <a:normAutofit lnSpcReduction="10000"/>
          </a:bodyPr>
          <a:lstStyle/>
          <a:p>
            <a:pPr>
              <a:lnSpc>
                <a:spcPct val="150000"/>
              </a:lnSpc>
              <a:spcBef>
                <a:spcPts val="600"/>
              </a:spcBef>
            </a:pPr>
            <a:r>
              <a:rPr lang="tr-TR" dirty="0"/>
              <a:t>Kişi kurban kesmekle Allah’ın emrine boyun eğmiş ve kulluk bilincini koruduğunu canlı bir biçimde ortaya koymuş olur. Bunu yaparken de malını Allah için telef etmesi değil en yakınlarından başlayarak insanlara yararlı olacak tarzda gerçekleştirmesi istenmiştir. Kur’an’da kurbanın kan ve etinin değil kesenlerin dinî duyarlılıklarının (</a:t>
            </a:r>
            <a:r>
              <a:rPr lang="tr-TR" dirty="0" err="1"/>
              <a:t>takvâ</a:t>
            </a:r>
            <a:r>
              <a:rPr lang="tr-TR" dirty="0"/>
              <a:t>) Allah’a ulaşacağının belirtilmesi (el-Hac 22/37) buna işaret eder. Kurban Allah’a verdiği nimetlerden dolayı şükür anlamı da taşır. </a:t>
            </a:r>
          </a:p>
        </p:txBody>
      </p:sp>
    </p:spTree>
    <p:extLst>
      <p:ext uri="{BB962C8B-B14F-4D97-AF65-F5344CB8AC3E}">
        <p14:creationId xmlns:p14="http://schemas.microsoft.com/office/powerpoint/2010/main" val="239124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Kurbanın Mahiyeti ve Anlamı</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a:t>Müminler her kurban kesiminde, Hz. </a:t>
            </a:r>
            <a:r>
              <a:rPr lang="tr-TR" dirty="0" smtClean="0"/>
              <a:t>İbrahim </a:t>
            </a:r>
            <a:r>
              <a:rPr lang="tr-TR" dirty="0"/>
              <a:t>ile oğlu </a:t>
            </a:r>
            <a:r>
              <a:rPr lang="tr-TR" dirty="0" smtClean="0"/>
              <a:t>İsmail'in </a:t>
            </a:r>
            <a:r>
              <a:rPr lang="tr-TR" dirty="0" err="1"/>
              <a:t>Cenâb</a:t>
            </a:r>
            <a:r>
              <a:rPr lang="tr-TR" dirty="0"/>
              <a:t>-ı Hakk’ın buyruğuna mutlak itaat konusunda verdikleri, Kur’an’da da özetle aktarılan (es-</a:t>
            </a:r>
            <a:r>
              <a:rPr lang="tr-TR" dirty="0" err="1"/>
              <a:t>Sâffât</a:t>
            </a:r>
            <a:r>
              <a:rPr lang="tr-TR" dirty="0"/>
              <a:t> 37/102-107) başarılı sınavın hâtırasını tazelemiş ve kendilerinin de benzeri bir itaate hazır olduklarını simgesel davranışla göstermiş olmaktadırlar.</a:t>
            </a:r>
          </a:p>
          <a:p>
            <a:endParaRPr lang="tr-TR" dirty="0"/>
          </a:p>
        </p:txBody>
      </p:sp>
    </p:spTree>
    <p:extLst>
      <p:ext uri="{BB962C8B-B14F-4D97-AF65-F5344CB8AC3E}">
        <p14:creationId xmlns:p14="http://schemas.microsoft.com/office/powerpoint/2010/main" val="362007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Kurbanın Mahiyeti ve Anlamı</a:t>
            </a:r>
            <a:endParaRPr lang="tr-TR" dirty="0"/>
          </a:p>
        </p:txBody>
      </p:sp>
      <p:sp>
        <p:nvSpPr>
          <p:cNvPr id="3" name="İçerik Yer Tutucusu 2"/>
          <p:cNvSpPr>
            <a:spLocks noGrp="1"/>
          </p:cNvSpPr>
          <p:nvPr>
            <p:ph idx="1"/>
          </p:nvPr>
        </p:nvSpPr>
        <p:spPr/>
        <p:txBody>
          <a:bodyPr>
            <a:normAutofit lnSpcReduction="10000"/>
          </a:bodyPr>
          <a:lstStyle/>
          <a:p>
            <a:pPr>
              <a:lnSpc>
                <a:spcPct val="150000"/>
              </a:lnSpc>
              <a:spcBef>
                <a:spcPts val="600"/>
              </a:spcBef>
            </a:pPr>
            <a:r>
              <a:rPr lang="tr-TR" dirty="0"/>
              <a:t>Kurban toplumda kardeşlik, yardımlaşma ve dayanışma ruhunu canlı tutar; sosyal adaletin gerçekleşmesine katkıda bulunur. Özellikle et satın alma imkânı bulunmayan veya çok sınırlı olan yoksulların bulunduğu ortamlarda onun bu rolünü daha belirgin biçimde görmek mümkündür. Zengine malını Allah’ın </a:t>
            </a:r>
            <a:r>
              <a:rPr lang="tr-TR" dirty="0" err="1"/>
              <a:t>rızâsı</a:t>
            </a:r>
            <a:r>
              <a:rPr lang="tr-TR" dirty="0"/>
              <a:t>, yardımlaşma ve başkalarıyla paylaşma yolunda harcama zevk ve alışkanlığını verir; onu cimrilik hastalığından, dünya malına tutkunluktan kurtarır. </a:t>
            </a:r>
          </a:p>
        </p:txBody>
      </p:sp>
    </p:spTree>
    <p:extLst>
      <p:ext uri="{BB962C8B-B14F-4D97-AF65-F5344CB8AC3E}">
        <p14:creationId xmlns:p14="http://schemas.microsoft.com/office/powerpoint/2010/main" val="189343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Kurbanın Mahiyeti ve Anlamı</a:t>
            </a:r>
            <a:endParaRPr lang="tr-TR" dirty="0"/>
          </a:p>
        </p:txBody>
      </p:sp>
      <p:sp>
        <p:nvSpPr>
          <p:cNvPr id="3" name="İçerik Yer Tutucusu 2"/>
          <p:cNvSpPr>
            <a:spLocks noGrp="1"/>
          </p:cNvSpPr>
          <p:nvPr>
            <p:ph idx="1"/>
          </p:nvPr>
        </p:nvSpPr>
        <p:spPr>
          <a:xfrm>
            <a:off x="838200" y="1455174"/>
            <a:ext cx="10515600" cy="4721789"/>
          </a:xfrm>
        </p:spPr>
        <p:txBody>
          <a:bodyPr>
            <a:normAutofit/>
          </a:bodyPr>
          <a:lstStyle/>
          <a:p>
            <a:pPr>
              <a:lnSpc>
                <a:spcPct val="120000"/>
              </a:lnSpc>
              <a:spcBef>
                <a:spcPts val="600"/>
              </a:spcBef>
            </a:pPr>
            <a:r>
              <a:rPr lang="tr-TR" dirty="0" smtClean="0"/>
              <a:t>Fakirin </a:t>
            </a:r>
            <a:r>
              <a:rPr lang="tr-TR" dirty="0"/>
              <a:t>de varlıklı kullar aracılığıyla Allah’a şükretmesine, dünya nimetinin yeryüzündeki dağılımı konusunda karamsarlık ve düşmanlıktan kendini kurtarmasına ve kendini toplumunun bir üyesi olarak hissetmesine vesile olur. Kurban ibadetinin yararı sadece sosyal dayanışma ve malî yardıma indirgenemeyeceği, her ibadetin öz ve biçim olarak ayrı anlam ve hikmetleri bulunduğu için kurban yerine başka bir ibadetin ikame edilmesi, meselâ kurbanın parasının dağıtılması, fakirlere gıda yardımı yapılması, namaz kılınıp oruç tutulması câiz görülmez.</a:t>
            </a:r>
          </a:p>
        </p:txBody>
      </p:sp>
    </p:spTree>
    <p:extLst>
      <p:ext uri="{BB962C8B-B14F-4D97-AF65-F5344CB8AC3E}">
        <p14:creationId xmlns:p14="http://schemas.microsoft.com/office/powerpoint/2010/main" val="332887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smtClean="0">
                <a:solidFill>
                  <a:srgbClr val="C00000"/>
                </a:solidFill>
              </a:rPr>
              <a:t>Kurbanın Hükmü</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spcBef>
                <a:spcPts val="600"/>
              </a:spcBef>
            </a:pPr>
            <a:r>
              <a:rPr lang="tr-TR" dirty="0" smtClean="0"/>
              <a:t>Kurban </a:t>
            </a:r>
            <a:r>
              <a:rPr lang="tr-TR" dirty="0"/>
              <a:t>ibadetinin fıkhi açıdan değerlendirildiğinde fakihler arasında görüş ayrılıkları vardır. Hanefi mezhebindeki ağırlık görüşe göre kurban kesmenin hükmü vaciptir, diğer fakihlerin görüşüne göre ise </a:t>
            </a:r>
            <a:r>
              <a:rPr lang="tr-TR" dirty="0" err="1"/>
              <a:t>müekked</a:t>
            </a:r>
            <a:r>
              <a:rPr lang="tr-TR" dirty="0"/>
              <a:t> sünnettir.</a:t>
            </a:r>
          </a:p>
        </p:txBody>
      </p:sp>
    </p:spTree>
    <p:extLst>
      <p:ext uri="{BB962C8B-B14F-4D97-AF65-F5344CB8AC3E}">
        <p14:creationId xmlns:p14="http://schemas.microsoft.com/office/powerpoint/2010/main" val="355954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Kurban Hükmü</a:t>
            </a: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a:lnSpc>
                <a:spcPct val="130000"/>
              </a:lnSpc>
              <a:spcBef>
                <a:spcPts val="600"/>
              </a:spcBef>
            </a:pPr>
            <a:r>
              <a:rPr lang="tr-TR" dirty="0"/>
              <a:t>Kurban ibadeti hem bireysel hem toplumsal faydalar sağlamayan mal ile yapılan ibadettir. Kurban kesecek kişi kurban keserken Hz. İbrahim ve oğlu Hz. İsmail’in imtihanını hatırlar, Allah’a kulluk vazifesini ve şükrünü yerine getirir. Maddi durumu iyi olan Müslümanların kestikleri kurban etleri durumu iyi olmayanlara dağıtılır, fakirlerin yararlanması söz konusudur. Böylelikle toplum içerisinde sosyal adalet gerçekleşmiş olur ve Müslümanlar arasında sevgi kardeşlik duyguları pekişir.</a:t>
            </a: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spcBef>
                <a:spcPts val="600"/>
              </a:spcBef>
            </a:pPr>
            <a:r>
              <a:rPr lang="tr-TR" dirty="0"/>
              <a:t>Bir kimsenin kurban ibadetini yerine getirebilmesi için bazı şartları taşıması gerekmektedir. Bu şartları şu şekilde sıralayabiliriz: Müslüman olmak, akıllı olmak, ergenlik çağına ulaşmış olmak, özgür olmak, mukim olmak (seferi olmamak), malın ya da paranın nisap miktarına ulaşmış olması gerekmektedir. </a:t>
            </a:r>
          </a:p>
        </p:txBody>
      </p:sp>
    </p:spTree>
    <p:extLst>
      <p:ext uri="{BB962C8B-B14F-4D97-AF65-F5344CB8AC3E}">
        <p14:creationId xmlns:p14="http://schemas.microsoft.com/office/powerpoint/2010/main" val="324244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p:txBody>
          <a:bodyPr/>
          <a:lstStyle/>
          <a:p>
            <a:pPr>
              <a:lnSpc>
                <a:spcPct val="150000"/>
              </a:lnSpc>
            </a:pPr>
            <a:r>
              <a:rPr lang="tr-TR" dirty="0"/>
              <a:t>Kurban bayramı dışında </a:t>
            </a:r>
            <a:r>
              <a:rPr lang="tr-TR" dirty="0" err="1"/>
              <a:t>akika</a:t>
            </a:r>
            <a:r>
              <a:rPr lang="tr-TR" dirty="0"/>
              <a:t> kurbanı, adak kurbanı, kıran ve temettü haccında kesilen kurban (</a:t>
            </a:r>
            <a:r>
              <a:rPr lang="tr-TR" dirty="0" err="1"/>
              <a:t>hedy</a:t>
            </a:r>
            <a:r>
              <a:rPr lang="tr-TR" dirty="0"/>
              <a:t>), şükür kurbanı, ihram yasaklarından biri yapıldığında gereken ceza ve kefaret kurbanı çeşitleri vardır.</a:t>
            </a:r>
          </a:p>
        </p:txBody>
      </p:sp>
    </p:spTree>
    <p:extLst>
      <p:ext uri="{BB962C8B-B14F-4D97-AF65-F5344CB8AC3E}">
        <p14:creationId xmlns:p14="http://schemas.microsoft.com/office/powerpoint/2010/main" val="297488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4:</a:t>
            </a:r>
          </a:p>
          <a:p>
            <a:r>
              <a:rPr lang="tr-TR" sz="4400" b="1" dirty="0" smtClean="0">
                <a:solidFill>
                  <a:srgbClr val="C00000"/>
                </a:solidFill>
                <a:latin typeface="Adobe Caslon Pro" panose="0205050205050A020403" pitchFamily="18" charset="-94"/>
                <a:ea typeface="Adobe Myungjo Std M" panose="02020600000000000000" pitchFamily="18" charset="-128"/>
              </a:rPr>
              <a:t>İBADET ESASLARI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Kurbanın Şartları</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spcBef>
                <a:spcPts val="600"/>
              </a:spcBef>
            </a:pPr>
            <a:r>
              <a:rPr lang="tr-TR" b="1" dirty="0">
                <a:solidFill>
                  <a:srgbClr val="00B050"/>
                </a:solidFill>
              </a:rPr>
              <a:t>1. Kurban kesilirken ibadet niyeti olması gerekmektedir. </a:t>
            </a:r>
            <a:r>
              <a:rPr lang="tr-TR" dirty="0"/>
              <a:t>Nitekim Kur’an’da kesilen hayvanın etinin ya da kanının değil Müslümanların niyetini ve bağlılıklarının önemi vurgulanmıştır. </a:t>
            </a:r>
            <a:endParaRPr lang="tr-TR" b="1" dirty="0" smtClean="0">
              <a:solidFill>
                <a:srgbClr val="FF0000"/>
              </a:solidFill>
            </a:endParaRPr>
          </a:p>
        </p:txBody>
      </p:sp>
    </p:spTree>
    <p:extLst>
      <p:ext uri="{BB962C8B-B14F-4D97-AF65-F5344CB8AC3E}">
        <p14:creationId xmlns:p14="http://schemas.microsoft.com/office/powerpoint/2010/main" val="568242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60552"/>
          </a:xfrm>
        </p:spPr>
        <p:txBody>
          <a:bodyPr/>
          <a:lstStyle/>
          <a:p>
            <a:r>
              <a:rPr lang="tr-TR" b="1" dirty="0">
                <a:solidFill>
                  <a:srgbClr val="C00000"/>
                </a:solidFill>
              </a:rPr>
              <a:t>Kurbanın Şartları</a:t>
            </a:r>
          </a:p>
        </p:txBody>
      </p:sp>
      <p:sp>
        <p:nvSpPr>
          <p:cNvPr id="3" name="İçerik Yer Tutucusu 2"/>
          <p:cNvSpPr>
            <a:spLocks noGrp="1"/>
          </p:cNvSpPr>
          <p:nvPr>
            <p:ph idx="1"/>
          </p:nvPr>
        </p:nvSpPr>
        <p:spPr>
          <a:xfrm>
            <a:off x="838200" y="1563329"/>
            <a:ext cx="10515600" cy="4613634"/>
          </a:xfrm>
        </p:spPr>
        <p:txBody>
          <a:bodyPr>
            <a:normAutofit fontScale="92500"/>
          </a:bodyPr>
          <a:lstStyle/>
          <a:p>
            <a:pPr>
              <a:lnSpc>
                <a:spcPct val="130000"/>
              </a:lnSpc>
              <a:spcBef>
                <a:spcPts val="600"/>
              </a:spcBef>
            </a:pPr>
            <a:r>
              <a:rPr lang="tr-TR" b="1" dirty="0">
                <a:solidFill>
                  <a:srgbClr val="00B050"/>
                </a:solidFill>
              </a:rPr>
              <a:t>2. Dinen kesilmesi gereken hayvanlar şunlardır: </a:t>
            </a:r>
            <a:r>
              <a:rPr lang="tr-TR" dirty="0"/>
              <a:t>koyun, keçi, sığır, manda ve deve. Ancak bu hayvanlar ve türdeşleri kurban olarak kesilebilir. Yabani hayvanlar ya da kümes hayvanları kurban olarak kesilmez. Bununla birlikte at, eşek kurban olamayacağı gibi etleri de yenmez. Geçerli olan hayvanların erkeklik-dişilik özellikleri arasında bir fark yoktur. Küçükbaş hayvanlarda bir kişi, büyükbaş hayvanlar ve deve için en fazla yedi kişi ortaklaşa kurban kesebilir. Hanefi, Şafi, Hanbeli fıkhına göre bu şekilde kabul edilir. Ancak Malikilere göre ortaklık caiz görülmez.</a:t>
            </a:r>
            <a:endParaRPr lang="tr-TR" b="1" dirty="0">
              <a:solidFill>
                <a:srgbClr val="FF0000"/>
              </a:solidFill>
            </a:endParaRPr>
          </a:p>
        </p:txBody>
      </p:sp>
    </p:spTree>
    <p:extLst>
      <p:ext uri="{BB962C8B-B14F-4D97-AF65-F5344CB8AC3E}">
        <p14:creationId xmlns:p14="http://schemas.microsoft.com/office/powerpoint/2010/main" val="702034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Kurbanın Şartları</a:t>
            </a:r>
          </a:p>
        </p:txBody>
      </p:sp>
      <p:sp>
        <p:nvSpPr>
          <p:cNvPr id="3" name="İçerik Yer Tutucusu 2"/>
          <p:cNvSpPr>
            <a:spLocks noGrp="1"/>
          </p:cNvSpPr>
          <p:nvPr>
            <p:ph idx="1"/>
          </p:nvPr>
        </p:nvSpPr>
        <p:spPr/>
        <p:txBody>
          <a:bodyPr>
            <a:normAutofit/>
          </a:bodyPr>
          <a:lstStyle/>
          <a:p>
            <a:pPr>
              <a:lnSpc>
                <a:spcPct val="130000"/>
              </a:lnSpc>
              <a:spcBef>
                <a:spcPts val="600"/>
              </a:spcBef>
            </a:pPr>
            <a:r>
              <a:rPr lang="tr-TR" b="1" dirty="0">
                <a:solidFill>
                  <a:srgbClr val="00B050"/>
                </a:solidFill>
              </a:rPr>
              <a:t>3. Küçükbaş hayvanlar bir yaşını, büyükbaş hayvanlar iki yaşını, deve ise beş yaşını doldurmuş olması gerekmektedir. </a:t>
            </a:r>
            <a:r>
              <a:rPr lang="tr-TR" dirty="0"/>
              <a:t>Ancak koyun, keçi gibi hayvanlar besili ve iri ise altı aylıkken de kurban edilebilirler.</a:t>
            </a:r>
          </a:p>
        </p:txBody>
      </p:sp>
    </p:spTree>
    <p:extLst>
      <p:ext uri="{BB962C8B-B14F-4D97-AF65-F5344CB8AC3E}">
        <p14:creationId xmlns:p14="http://schemas.microsoft.com/office/powerpoint/2010/main" val="3455145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Kurbanın Şartları</a:t>
            </a:r>
          </a:p>
        </p:txBody>
      </p:sp>
      <p:sp>
        <p:nvSpPr>
          <p:cNvPr id="3" name="İçerik Yer Tutucusu 2"/>
          <p:cNvSpPr>
            <a:spLocks noGrp="1"/>
          </p:cNvSpPr>
          <p:nvPr>
            <p:ph idx="1"/>
          </p:nvPr>
        </p:nvSpPr>
        <p:spPr/>
        <p:txBody>
          <a:bodyPr>
            <a:normAutofit/>
          </a:bodyPr>
          <a:lstStyle/>
          <a:p>
            <a:pPr>
              <a:lnSpc>
                <a:spcPct val="150000"/>
              </a:lnSpc>
              <a:spcBef>
                <a:spcPts val="600"/>
              </a:spcBef>
            </a:pPr>
            <a:r>
              <a:rPr lang="tr-TR" b="1" dirty="0">
                <a:solidFill>
                  <a:srgbClr val="00B050"/>
                </a:solidFill>
              </a:rPr>
              <a:t>4. Bu sayılan hayvanların kurban edilmeye engel teşkil eden bir kusuru bulunmaması gerekmektedir. </a:t>
            </a:r>
            <a:r>
              <a:rPr lang="tr-TR" dirty="0"/>
              <a:t>Kurbanlık hayvan sağlıklı ve uzuvları tam olması gerekmektedir. Kör, hasta, hamile, bazı </a:t>
            </a:r>
            <a:r>
              <a:rPr lang="tr-TR" dirty="0" err="1"/>
              <a:t>âzaları</a:t>
            </a:r>
            <a:r>
              <a:rPr lang="tr-TR" dirty="0"/>
              <a:t> eksik, kulakları kesilmiş, kuyruğu ya da memesi kesik hayvanlardan kurban olmamakla birlikte eğer doğuştan bu kusurlara sahipse kurban açısından sorun olmaz. </a:t>
            </a:r>
          </a:p>
        </p:txBody>
      </p:sp>
    </p:spTree>
    <p:extLst>
      <p:ext uri="{BB962C8B-B14F-4D97-AF65-F5344CB8AC3E}">
        <p14:creationId xmlns:p14="http://schemas.microsoft.com/office/powerpoint/2010/main" val="2942544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Kurbanın Şartları</a:t>
            </a:r>
          </a:p>
        </p:txBody>
      </p:sp>
      <p:sp>
        <p:nvSpPr>
          <p:cNvPr id="3" name="İçerik Yer Tutucusu 2"/>
          <p:cNvSpPr>
            <a:spLocks noGrp="1"/>
          </p:cNvSpPr>
          <p:nvPr>
            <p:ph idx="1"/>
          </p:nvPr>
        </p:nvSpPr>
        <p:spPr/>
        <p:txBody>
          <a:bodyPr>
            <a:normAutofit/>
          </a:bodyPr>
          <a:lstStyle/>
          <a:p>
            <a:pPr>
              <a:lnSpc>
                <a:spcPct val="130000"/>
              </a:lnSpc>
            </a:pPr>
            <a:r>
              <a:rPr lang="tr-TR" b="1" dirty="0">
                <a:solidFill>
                  <a:srgbClr val="00B050"/>
                </a:solidFill>
              </a:rPr>
              <a:t>5. Kurbanın zamanında kesilmesi gerekmektedir. </a:t>
            </a:r>
            <a:r>
              <a:rPr lang="tr-TR" dirty="0" smtClean="0"/>
              <a:t>Başka bir ifadeyle, </a:t>
            </a:r>
            <a:r>
              <a:rPr lang="tr-TR" dirty="0"/>
              <a:t>Zilhicce ayının 10, 11 ve 12 günleri bayram namazının kılınmasından üçüncü günün akşam namazına kadar kesilmesi gerekmektedir. Şafi mezhebine göre bu süre bayramın dördüncü gününe kadar uzayabilmektedir. </a:t>
            </a:r>
            <a:endParaRPr lang="tr-TR" dirty="0" smtClean="0"/>
          </a:p>
        </p:txBody>
      </p:sp>
    </p:spTree>
    <p:extLst>
      <p:ext uri="{BB962C8B-B14F-4D97-AF65-F5344CB8AC3E}">
        <p14:creationId xmlns:p14="http://schemas.microsoft.com/office/powerpoint/2010/main" val="2336816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Kurbanın Çeşitleri</a:t>
            </a:r>
            <a:endParaRPr lang="tr-TR" b="1" dirty="0">
              <a:solidFill>
                <a:srgbClr val="C00000"/>
              </a:solidFill>
            </a:endParaRPr>
          </a:p>
        </p:txBody>
      </p:sp>
      <p:sp>
        <p:nvSpPr>
          <p:cNvPr id="3" name="İçerik Yer Tutucusu 2"/>
          <p:cNvSpPr>
            <a:spLocks noGrp="1"/>
          </p:cNvSpPr>
          <p:nvPr>
            <p:ph idx="1"/>
          </p:nvPr>
        </p:nvSpPr>
        <p:spPr/>
        <p:txBody>
          <a:bodyPr/>
          <a:lstStyle/>
          <a:p>
            <a:pPr>
              <a:lnSpc>
                <a:spcPct val="150000"/>
              </a:lnSpc>
              <a:spcBef>
                <a:spcPts val="600"/>
              </a:spcBef>
            </a:pPr>
            <a:r>
              <a:rPr lang="tr-TR" dirty="0"/>
              <a:t>Örfte ve fıkıh dilinde kurban denilince kurban bayramında ibadet olarak kesilen hayvan anlaşılır. Burada belirleyici unsur vakit ve hayvanın bu vakte erişmenin sonucu olarak kesilmiş olmasıdır. Nitekim klasik fıkıh literatüründe de </a:t>
            </a:r>
            <a:r>
              <a:rPr lang="tr-TR" dirty="0" err="1"/>
              <a:t>udhiyye</a:t>
            </a:r>
            <a:r>
              <a:rPr lang="tr-TR" dirty="0"/>
              <a:t> (</a:t>
            </a:r>
            <a:r>
              <a:rPr lang="tr-TR" dirty="0" err="1"/>
              <a:t>dahiyye</a:t>
            </a:r>
            <a:r>
              <a:rPr lang="tr-TR" dirty="0"/>
              <a:t>), kurban bayramı kastedilerek “belli vakitte belli hayvanların </a:t>
            </a:r>
            <a:r>
              <a:rPr lang="tr-TR" dirty="0" err="1"/>
              <a:t>şer‘an</a:t>
            </a:r>
            <a:r>
              <a:rPr lang="tr-TR" dirty="0"/>
              <a:t> belirlenmiş usulde Allah için kesilmesi” şeklinde </a:t>
            </a:r>
            <a:r>
              <a:rPr lang="tr-TR" dirty="0" smtClean="0"/>
              <a:t>tanımlanır.</a:t>
            </a:r>
            <a:r>
              <a:rPr lang="tr-TR" dirty="0"/>
              <a:t> </a:t>
            </a:r>
          </a:p>
        </p:txBody>
      </p:sp>
    </p:spTree>
    <p:extLst>
      <p:ext uri="{BB962C8B-B14F-4D97-AF65-F5344CB8AC3E}">
        <p14:creationId xmlns:p14="http://schemas.microsoft.com/office/powerpoint/2010/main" val="3705241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Kurbanın Çeşitleri</a:t>
            </a:r>
            <a:endParaRPr lang="tr-TR" dirty="0"/>
          </a:p>
        </p:txBody>
      </p:sp>
      <p:sp>
        <p:nvSpPr>
          <p:cNvPr id="3" name="İçerik Yer Tutucusu 2"/>
          <p:cNvSpPr>
            <a:spLocks noGrp="1"/>
          </p:cNvSpPr>
          <p:nvPr>
            <p:ph idx="1"/>
          </p:nvPr>
        </p:nvSpPr>
        <p:spPr/>
        <p:txBody>
          <a:bodyPr/>
          <a:lstStyle/>
          <a:p>
            <a:pPr>
              <a:lnSpc>
                <a:spcPct val="150000"/>
              </a:lnSpc>
              <a:spcBef>
                <a:spcPts val="1200"/>
              </a:spcBef>
            </a:pPr>
            <a:r>
              <a:rPr lang="tr-TR" dirty="0"/>
              <a:t>Bu kurbandan ayrı olarak yine ibadet niyetiyle kesilen ve literatürde çok defa özel isimlerle anılan başka kurban çeşitleri de vardır. Bunun başında adak (</a:t>
            </a:r>
            <a:r>
              <a:rPr lang="tr-TR" dirty="0" err="1"/>
              <a:t>nezr</a:t>
            </a:r>
            <a:r>
              <a:rPr lang="tr-TR" dirty="0"/>
              <a:t>) kurbanı gelir. </a:t>
            </a:r>
          </a:p>
        </p:txBody>
      </p:sp>
    </p:spTree>
    <p:extLst>
      <p:ext uri="{BB962C8B-B14F-4D97-AF65-F5344CB8AC3E}">
        <p14:creationId xmlns:p14="http://schemas.microsoft.com/office/powerpoint/2010/main" val="896178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Adak (Nezir) Kurbanı</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a:t>Adak kurbanı, dinen mükellef olmadığı halde kişinin Allah’a karşı böyle bir </a:t>
            </a:r>
            <a:r>
              <a:rPr lang="tr-TR" dirty="0" err="1"/>
              <a:t>vaadde</a:t>
            </a:r>
            <a:r>
              <a:rPr lang="tr-TR" dirty="0"/>
              <a:t> bulunarak üzerine </a:t>
            </a:r>
            <a:r>
              <a:rPr lang="tr-TR" dirty="0" err="1"/>
              <a:t>vâcip</a:t>
            </a:r>
            <a:r>
              <a:rPr lang="tr-TR" dirty="0"/>
              <a:t> kıldığı </a:t>
            </a:r>
            <a:r>
              <a:rPr lang="tr-TR" dirty="0" smtClean="0"/>
              <a:t>kurbandır.</a:t>
            </a:r>
            <a:endParaRPr lang="tr-TR" dirty="0"/>
          </a:p>
        </p:txBody>
      </p:sp>
    </p:spTree>
    <p:extLst>
      <p:ext uri="{BB962C8B-B14F-4D97-AF65-F5344CB8AC3E}">
        <p14:creationId xmlns:p14="http://schemas.microsoft.com/office/powerpoint/2010/main" val="1865592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Adak (Nezir) Kurbanı</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Adaklar ikiye ayrılmaktadır. Bunlar: Hiçbir sebebe bağlı olmadan yapılan adaklar ve bir sebebe bağlanan adaklardır. İlkine örnek verecek olursak bir şeyin gerçekleşmesi beklenmeden adanan adaklardır. Örneğin “Allah rızası için bir kurban keseceğim “ cümlesini verebiliriz. Bu şekilde adak adayan bir kimsenin adak kurbanı kesmesi vacip olur. </a:t>
            </a:r>
          </a:p>
        </p:txBody>
      </p:sp>
    </p:spTree>
    <p:extLst>
      <p:ext uri="{BB962C8B-B14F-4D97-AF65-F5344CB8AC3E}">
        <p14:creationId xmlns:p14="http://schemas.microsoft.com/office/powerpoint/2010/main" val="6058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nSpc>
                <a:spcPct val="100000"/>
              </a:lnSpc>
            </a:pPr>
            <a:r>
              <a:rPr lang="tr-TR" b="1" dirty="0">
                <a:solidFill>
                  <a:srgbClr val="C00000"/>
                </a:solidFill>
              </a:rPr>
              <a:t>Adak (Nezir) Kurbanı</a:t>
            </a:r>
          </a:p>
        </p:txBody>
      </p:sp>
      <p:sp>
        <p:nvSpPr>
          <p:cNvPr id="3" name="İçerik Yer Tutucusu 2"/>
          <p:cNvSpPr>
            <a:spLocks noGrp="1"/>
          </p:cNvSpPr>
          <p:nvPr>
            <p:ph idx="1"/>
          </p:nvPr>
        </p:nvSpPr>
        <p:spPr>
          <a:xfrm>
            <a:off x="838200" y="1632156"/>
            <a:ext cx="10515600" cy="4544808"/>
          </a:xfrm>
        </p:spPr>
        <p:txBody>
          <a:bodyPr>
            <a:normAutofit/>
          </a:bodyPr>
          <a:lstStyle/>
          <a:p>
            <a:pPr>
              <a:lnSpc>
                <a:spcPct val="130000"/>
              </a:lnSpc>
            </a:pPr>
            <a:r>
              <a:rPr lang="tr-TR" dirty="0"/>
              <a:t>İkinci adak çeşidi ve bir sebebe bağlanana örnek olarak “Evim olursa Allah rızası için kurban keseceğim” cümlesi verilebilir. Bu kimsenin de evi olduğunda artık adak kurbanı kesmesi vacip olur. Adak kurbanı da kurban edilecek hayvanlardan olması gerekir. Adak kurbanı keserken dikkat edilmesi gereken bir husus vardır, adağı adayan kişi ve ailesi (usul ve </a:t>
            </a:r>
            <a:r>
              <a:rPr lang="tr-TR" dirty="0" err="1"/>
              <a:t>furûu</a:t>
            </a:r>
            <a:r>
              <a:rPr lang="tr-TR" dirty="0"/>
              <a:t>) kurban etinden yiyemez bununla birlikte İslam dinine göre zengin sayılan kişilerde yiyemez, adak kurbanının eti fakirlere dağıtılır. </a:t>
            </a:r>
          </a:p>
        </p:txBody>
      </p:sp>
    </p:spTree>
    <p:extLst>
      <p:ext uri="{BB962C8B-B14F-4D97-AF65-F5344CB8AC3E}">
        <p14:creationId xmlns:p14="http://schemas.microsoft.com/office/powerpoint/2010/main" val="238346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10000"/>
              </a:lnSpc>
              <a:spcBef>
                <a:spcPts val="600"/>
              </a:spcBef>
            </a:pPr>
            <a:r>
              <a:rPr lang="tr-TR" dirty="0" smtClean="0"/>
              <a:t>Bu derste; kurban konusu üzerinde duracağız.</a:t>
            </a:r>
          </a:p>
          <a:p>
            <a:pPr>
              <a:lnSpc>
                <a:spcPct val="110000"/>
              </a:lnSpc>
              <a:spcBef>
                <a:spcPts val="600"/>
              </a:spcBef>
            </a:pPr>
            <a:r>
              <a:rPr lang="tr-TR" dirty="0" smtClean="0"/>
              <a:t>Bu bağlamda, öncelikle kurbanı tanımlayacağız. Daha sonra kurbanın mahiyeti ve </a:t>
            </a:r>
            <a:r>
              <a:rPr lang="tr-TR" dirty="0" smtClean="0"/>
              <a:t>anlamına değineceğiz. </a:t>
            </a:r>
            <a:r>
              <a:rPr lang="tr-TR" dirty="0"/>
              <a:t>K</a:t>
            </a:r>
            <a:r>
              <a:rPr lang="tr-TR" dirty="0" smtClean="0"/>
              <a:t>urbanın </a:t>
            </a:r>
            <a:r>
              <a:rPr lang="tr-TR" dirty="0" smtClean="0"/>
              <a:t>hükmü ve şartlarından bahsedeceğiz. Kurbanın çeşitleri ile konumuzu tamamlayacağız.</a:t>
            </a:r>
          </a:p>
          <a:p>
            <a:pPr>
              <a:lnSpc>
                <a:spcPct val="110000"/>
              </a:lnSpc>
              <a:spcBef>
                <a:spcPts val="600"/>
              </a:spcBef>
            </a:pPr>
            <a:r>
              <a:rPr lang="tr-TR" dirty="0" smtClean="0"/>
              <a:t>Son olarak ise örnek soruları birlikte çözümleyeceğiz.</a:t>
            </a:r>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nSpc>
                <a:spcPct val="100000"/>
              </a:lnSpc>
            </a:pPr>
            <a:r>
              <a:rPr lang="tr-TR" b="1" dirty="0" err="1" smtClean="0">
                <a:solidFill>
                  <a:srgbClr val="C00000"/>
                </a:solidFill>
              </a:rPr>
              <a:t>Akika</a:t>
            </a:r>
            <a:r>
              <a:rPr lang="tr-TR" b="1" dirty="0" smtClean="0">
                <a:solidFill>
                  <a:srgbClr val="C00000"/>
                </a:solidFill>
              </a:rPr>
              <a:t> Kurbanı</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0" indent="0">
              <a:lnSpc>
                <a:spcPct val="130000"/>
              </a:lnSpc>
              <a:buNone/>
            </a:pPr>
            <a:r>
              <a:rPr lang="tr-TR" dirty="0"/>
              <a:t>Yeni doğan çocuklar için Allah’a şükretmek adına kesilen kurbana </a:t>
            </a:r>
            <a:r>
              <a:rPr lang="tr-TR" dirty="0" err="1"/>
              <a:t>akika</a:t>
            </a:r>
            <a:r>
              <a:rPr lang="tr-TR" dirty="0"/>
              <a:t> kurbanı denilmektedir. </a:t>
            </a:r>
            <a:r>
              <a:rPr lang="tr-TR" dirty="0" err="1"/>
              <a:t>Akika</a:t>
            </a:r>
            <a:r>
              <a:rPr lang="tr-TR" dirty="0"/>
              <a:t> kurbanı Hanefilere göre </a:t>
            </a:r>
            <a:r>
              <a:rPr lang="tr-TR" dirty="0" err="1"/>
              <a:t>mübah</a:t>
            </a:r>
            <a:r>
              <a:rPr lang="tr-TR" dirty="0"/>
              <a:t>, diğer üç mezhebe göre sünnet, Zahirilere göre ise vaciptir. </a:t>
            </a:r>
            <a:r>
              <a:rPr lang="tr-TR" dirty="0" err="1"/>
              <a:t>Akika</a:t>
            </a:r>
            <a:r>
              <a:rPr lang="tr-TR" dirty="0"/>
              <a:t> kurbanı çocuğun doğumundan ergenlik çağına girene kadar kesilmesi gerekir ama doğumunun ilk yedi günü içinde kesmek </a:t>
            </a:r>
            <a:r>
              <a:rPr lang="tr-TR" dirty="0" err="1"/>
              <a:t>müstehaptır</a:t>
            </a:r>
            <a:r>
              <a:rPr lang="tr-TR" dirty="0"/>
              <a:t>. </a:t>
            </a:r>
            <a:r>
              <a:rPr lang="tr-TR" dirty="0" err="1"/>
              <a:t>Akika</a:t>
            </a:r>
            <a:r>
              <a:rPr lang="tr-TR" dirty="0"/>
              <a:t> kurbanı da kurban edilecek hayvanlardan olur ve </a:t>
            </a:r>
            <a:r>
              <a:rPr lang="tr-TR" dirty="0" err="1"/>
              <a:t>akika</a:t>
            </a:r>
            <a:r>
              <a:rPr lang="tr-TR" dirty="0"/>
              <a:t> kurbanı kesen kişi ve ailesi kurban etinden yiyebilir. </a:t>
            </a:r>
            <a:endParaRPr lang="tr-TR" dirty="0" smtClean="0"/>
          </a:p>
        </p:txBody>
      </p:sp>
    </p:spTree>
    <p:extLst>
      <p:ext uri="{BB962C8B-B14F-4D97-AF65-F5344CB8AC3E}">
        <p14:creationId xmlns:p14="http://schemas.microsoft.com/office/powerpoint/2010/main" val="130432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0049"/>
          </a:xfrm>
        </p:spPr>
        <p:txBody>
          <a:bodyPr/>
          <a:lstStyle/>
          <a:p>
            <a:r>
              <a:rPr lang="tr-TR" b="1" dirty="0">
                <a:solidFill>
                  <a:srgbClr val="00B050"/>
                </a:solidFill>
              </a:rPr>
              <a:t>Sıra sizde</a:t>
            </a:r>
            <a:r>
              <a:rPr lang="tr-TR" b="1" dirty="0" smtClean="0">
                <a:solidFill>
                  <a:srgbClr val="00B050"/>
                </a:solidFill>
              </a:rPr>
              <a:t>… (5. Soru)</a:t>
            </a:r>
            <a:endParaRPr lang="tr-TR" b="1" dirty="0">
              <a:solidFill>
                <a:srgbClr val="00B050"/>
              </a:solidFill>
            </a:endParaRPr>
          </a:p>
        </p:txBody>
      </p:sp>
      <p:sp>
        <p:nvSpPr>
          <p:cNvPr id="3" name="İçerik Yer Tutucusu 2"/>
          <p:cNvSpPr>
            <a:spLocks noGrp="1"/>
          </p:cNvSpPr>
          <p:nvPr>
            <p:ph idx="1"/>
          </p:nvPr>
        </p:nvSpPr>
        <p:spPr>
          <a:xfrm>
            <a:off x="838200" y="1455174"/>
            <a:ext cx="10515600" cy="5053781"/>
          </a:xfrm>
        </p:spPr>
        <p:txBody>
          <a:bodyPr>
            <a:normAutofit fontScale="92500" lnSpcReduction="20000"/>
          </a:bodyPr>
          <a:lstStyle/>
          <a:p>
            <a:pPr>
              <a:lnSpc>
                <a:spcPct val="130000"/>
              </a:lnSpc>
            </a:pPr>
            <a:r>
              <a:rPr lang="tr-TR" dirty="0"/>
              <a:t>Adak adadıktan sonra adak kurbanı kesen bir kimse, kestiği kurbanın etinden </a:t>
            </a:r>
            <a:r>
              <a:rPr lang="tr-TR" dirty="0" smtClean="0"/>
              <a:t>yiyemez. </a:t>
            </a:r>
            <a:r>
              <a:rPr lang="tr-TR" dirty="0"/>
              <a:t>Bununla birlikte kişinin bakmakla yükümlü olduğu </a:t>
            </a:r>
            <a:r>
              <a:rPr lang="tr-TR" dirty="0" smtClean="0"/>
              <a:t>kimseler de </a:t>
            </a:r>
            <a:r>
              <a:rPr lang="tr-TR" dirty="0"/>
              <a:t>adak kurbanının etinden </a:t>
            </a:r>
            <a:r>
              <a:rPr lang="tr-TR" dirty="0" smtClean="0"/>
              <a:t>yiyemez.</a:t>
            </a:r>
          </a:p>
          <a:p>
            <a:pPr>
              <a:lnSpc>
                <a:spcPct val="130000"/>
              </a:lnSpc>
            </a:pPr>
            <a:r>
              <a:rPr lang="tr-TR" b="1" dirty="0" smtClean="0"/>
              <a:t>Aşağıdakilerden </a:t>
            </a:r>
            <a:r>
              <a:rPr lang="tr-TR" b="1" dirty="0"/>
              <a:t>hangisi adak kurbanının etinden </a:t>
            </a:r>
            <a:r>
              <a:rPr lang="tr-TR" b="1" dirty="0" smtClean="0"/>
              <a:t>yiyebilir?</a:t>
            </a:r>
          </a:p>
          <a:p>
            <a:pPr marL="514350" indent="-514350">
              <a:lnSpc>
                <a:spcPct val="130000"/>
              </a:lnSpc>
              <a:buFont typeface="+mj-lt"/>
              <a:buAutoNum type="alphaLcParenR"/>
            </a:pPr>
            <a:r>
              <a:rPr lang="tr-TR" dirty="0" smtClean="0"/>
              <a:t>Anne</a:t>
            </a:r>
          </a:p>
          <a:p>
            <a:pPr marL="514350" indent="-514350">
              <a:lnSpc>
                <a:spcPct val="130000"/>
              </a:lnSpc>
              <a:buFont typeface="+mj-lt"/>
              <a:buAutoNum type="alphaLcParenR"/>
            </a:pPr>
            <a:r>
              <a:rPr lang="tr-TR" dirty="0" smtClean="0"/>
              <a:t>Büyükanne</a:t>
            </a:r>
          </a:p>
          <a:p>
            <a:pPr marL="514350" indent="-514350">
              <a:lnSpc>
                <a:spcPct val="130000"/>
              </a:lnSpc>
              <a:buFont typeface="+mj-lt"/>
              <a:buAutoNum type="alphaLcParenR"/>
            </a:pPr>
            <a:r>
              <a:rPr lang="tr-TR" dirty="0" smtClean="0"/>
              <a:t>Torun</a:t>
            </a:r>
          </a:p>
          <a:p>
            <a:pPr marL="514350" indent="-514350">
              <a:lnSpc>
                <a:spcPct val="130000"/>
              </a:lnSpc>
              <a:buFont typeface="+mj-lt"/>
              <a:buAutoNum type="alphaLcParenR"/>
            </a:pPr>
            <a:r>
              <a:rPr lang="tr-TR" dirty="0" smtClean="0"/>
              <a:t>Baba</a:t>
            </a:r>
          </a:p>
          <a:p>
            <a:pPr marL="514350" indent="-514350">
              <a:lnSpc>
                <a:spcPct val="130000"/>
              </a:lnSpc>
              <a:buFont typeface="+mj-lt"/>
              <a:buAutoNum type="alphaLcParenR"/>
            </a:pPr>
            <a:r>
              <a:rPr lang="tr-TR" dirty="0" smtClean="0"/>
              <a:t>Kardeş</a:t>
            </a:r>
          </a:p>
        </p:txBody>
      </p:sp>
    </p:spTree>
    <p:extLst>
      <p:ext uri="{BB962C8B-B14F-4D97-AF65-F5344CB8AC3E}">
        <p14:creationId xmlns:p14="http://schemas.microsoft.com/office/powerpoint/2010/main" val="130622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Kurban</a:t>
            </a:r>
            <a:endParaRPr lang="tr-TR" b="1" dirty="0">
              <a:solidFill>
                <a:srgbClr val="C00000"/>
              </a:solidFill>
            </a:endParaRPr>
          </a:p>
        </p:txBody>
      </p:sp>
      <p:sp>
        <p:nvSpPr>
          <p:cNvPr id="3" name="İçerik Yer Tutucusu 2"/>
          <p:cNvSpPr>
            <a:spLocks noGrp="1"/>
          </p:cNvSpPr>
          <p:nvPr>
            <p:ph idx="1"/>
          </p:nvPr>
        </p:nvSpPr>
        <p:spPr>
          <a:xfrm>
            <a:off x="838200" y="1602658"/>
            <a:ext cx="10515600" cy="4574305"/>
          </a:xfrm>
        </p:spPr>
        <p:txBody>
          <a:bodyPr>
            <a:normAutofit/>
          </a:bodyPr>
          <a:lstStyle/>
          <a:p>
            <a:pPr>
              <a:lnSpc>
                <a:spcPct val="150000"/>
              </a:lnSpc>
              <a:spcBef>
                <a:spcPts val="600"/>
              </a:spcBef>
            </a:pPr>
            <a:r>
              <a:rPr lang="tr-TR" dirty="0"/>
              <a:t>Kurban kelimesi sözlükte “yaklaşmak, Allah’a yakın olmak” anlamlarına </a:t>
            </a:r>
            <a:r>
              <a:rPr lang="tr-TR" dirty="0" smtClean="0"/>
              <a:t>gelmektedir.</a:t>
            </a:r>
          </a:p>
          <a:p>
            <a:pPr>
              <a:lnSpc>
                <a:spcPct val="150000"/>
              </a:lnSpc>
              <a:spcBef>
                <a:spcPts val="600"/>
              </a:spcBef>
            </a:pPr>
            <a:r>
              <a:rPr lang="tr-TR" dirty="0" smtClean="0"/>
              <a:t>Terim </a:t>
            </a:r>
            <a:r>
              <a:rPr lang="tr-TR" dirty="0"/>
              <a:t>anlamı ise ibadet niyeti ile belirli bir </a:t>
            </a:r>
            <a:r>
              <a:rPr lang="tr-TR" dirty="0" smtClean="0"/>
              <a:t>vakitte, </a:t>
            </a:r>
            <a:r>
              <a:rPr lang="tr-TR" dirty="0"/>
              <a:t>belirli özellikleri bulunan bir hayvanı </a:t>
            </a:r>
            <a:r>
              <a:rPr lang="tr-TR" dirty="0" smtClean="0"/>
              <a:t>kesmektir.</a:t>
            </a:r>
          </a:p>
          <a:p>
            <a:pPr>
              <a:lnSpc>
                <a:spcPct val="150000"/>
              </a:lnSpc>
              <a:spcBef>
                <a:spcPts val="600"/>
              </a:spcBef>
            </a:pPr>
            <a:r>
              <a:rPr lang="tr-TR" dirty="0"/>
              <a:t>Arapçada kurbanlık hayvana </a:t>
            </a:r>
            <a:r>
              <a:rPr lang="tr-TR" b="1" dirty="0">
                <a:solidFill>
                  <a:srgbClr val="00B050"/>
                </a:solidFill>
              </a:rPr>
              <a:t>“</a:t>
            </a:r>
            <a:r>
              <a:rPr lang="tr-TR" b="1" dirty="0" err="1">
                <a:solidFill>
                  <a:srgbClr val="00B050"/>
                </a:solidFill>
              </a:rPr>
              <a:t>udhiyye</a:t>
            </a:r>
            <a:r>
              <a:rPr lang="tr-TR" b="1" dirty="0">
                <a:solidFill>
                  <a:srgbClr val="00B050"/>
                </a:solidFill>
              </a:rPr>
              <a:t>” </a:t>
            </a:r>
            <a:r>
              <a:rPr lang="tr-TR" dirty="0"/>
              <a:t>denilmektedir.</a:t>
            </a:r>
          </a:p>
          <a:p>
            <a:pPr>
              <a:lnSpc>
                <a:spcPct val="150000"/>
              </a:lnSpc>
              <a:spcBef>
                <a:spcPts val="600"/>
              </a:spcBef>
            </a:pPr>
            <a:endParaRPr lang="tr-TR" dirty="0" smtClean="0"/>
          </a:p>
        </p:txBody>
      </p:sp>
    </p:spTree>
    <p:extLst>
      <p:ext uri="{BB962C8B-B14F-4D97-AF65-F5344CB8AC3E}">
        <p14:creationId xmlns:p14="http://schemas.microsoft.com/office/powerpoint/2010/main" val="14206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Kurban</a:t>
            </a:r>
            <a:endParaRPr lang="tr-TR" b="1" dirty="0">
              <a:solidFill>
                <a:srgbClr val="C00000"/>
              </a:solidFill>
            </a:endParaRPr>
          </a:p>
        </p:txBody>
      </p:sp>
      <p:sp>
        <p:nvSpPr>
          <p:cNvPr id="3" name="İçerik Yer Tutucusu 2"/>
          <p:cNvSpPr>
            <a:spLocks noGrp="1"/>
          </p:cNvSpPr>
          <p:nvPr>
            <p:ph idx="1"/>
          </p:nvPr>
        </p:nvSpPr>
        <p:spPr>
          <a:xfrm>
            <a:off x="838200" y="1022555"/>
            <a:ext cx="10515600" cy="5154408"/>
          </a:xfrm>
        </p:spPr>
        <p:txBody>
          <a:bodyPr>
            <a:normAutofit lnSpcReduction="10000"/>
          </a:bodyPr>
          <a:lstStyle/>
          <a:p>
            <a:pPr>
              <a:lnSpc>
                <a:spcPct val="150000"/>
              </a:lnSpc>
              <a:spcBef>
                <a:spcPts val="600"/>
              </a:spcBef>
            </a:pPr>
            <a:r>
              <a:rPr lang="tr-TR" dirty="0" smtClean="0"/>
              <a:t>Gerek </a:t>
            </a:r>
            <a:r>
              <a:rPr lang="tr-TR" dirty="0"/>
              <a:t>maddî gerekse </a:t>
            </a:r>
            <a:r>
              <a:rPr lang="tr-TR" dirty="0" smtClean="0"/>
              <a:t>manevi </a:t>
            </a:r>
            <a:r>
              <a:rPr lang="tr-TR" dirty="0"/>
              <a:t>her türlü yakınlığı ve yakın olmayı kuşatacak bir anlam yelpazesine sahip olan </a:t>
            </a:r>
            <a:r>
              <a:rPr lang="tr-TR" b="1" dirty="0" err="1">
                <a:solidFill>
                  <a:srgbClr val="00B050"/>
                </a:solidFill>
              </a:rPr>
              <a:t>kurbân</a:t>
            </a:r>
            <a:r>
              <a:rPr lang="tr-TR" dirty="0"/>
              <a:t> kelimesi dinî terminolojide kendisiyle Allah’a yaklaşılan şeyi, özel olarak da Allah’a yakınlık sağlamak, yani ibadet (</a:t>
            </a:r>
            <a:r>
              <a:rPr lang="tr-TR" dirty="0" err="1"/>
              <a:t>kurbet</a:t>
            </a:r>
            <a:r>
              <a:rPr lang="tr-TR" dirty="0"/>
              <a:t>) amacıyla belli </a:t>
            </a:r>
            <a:r>
              <a:rPr lang="tr-TR" dirty="0" smtClean="0"/>
              <a:t>vakitte, </a:t>
            </a:r>
            <a:r>
              <a:rPr lang="tr-TR" dirty="0"/>
              <a:t>belirli cinsten hayvanları kesmeyi ve bu amaçla kesilen hayvanı ifade </a:t>
            </a:r>
            <a:r>
              <a:rPr lang="tr-TR" dirty="0" smtClean="0"/>
              <a:t>eder.</a:t>
            </a:r>
          </a:p>
          <a:p>
            <a:pPr>
              <a:lnSpc>
                <a:spcPct val="150000"/>
              </a:lnSpc>
              <a:spcBef>
                <a:spcPts val="600"/>
              </a:spcBef>
            </a:pPr>
            <a:r>
              <a:rPr lang="tr-TR" dirty="0" smtClean="0"/>
              <a:t>Kurban, </a:t>
            </a:r>
            <a:r>
              <a:rPr lang="tr-TR" dirty="0"/>
              <a:t>hemen bütün dinlerin ana temalarından birini teşkil ettiği gibi çeşitli dillerde bu kavramı ifade için kullanılan kelimelerin kök anlamlarında da müşterek taraflar vardır. </a:t>
            </a:r>
          </a:p>
        </p:txBody>
      </p:sp>
    </p:spTree>
    <p:extLst>
      <p:ext uri="{BB962C8B-B14F-4D97-AF65-F5344CB8AC3E}">
        <p14:creationId xmlns:p14="http://schemas.microsoft.com/office/powerpoint/2010/main" val="42218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Kurban</a:t>
            </a:r>
            <a:endParaRPr lang="tr-TR" dirty="0"/>
          </a:p>
        </p:txBody>
      </p:sp>
      <p:sp>
        <p:nvSpPr>
          <p:cNvPr id="3" name="İçerik Yer Tutucusu 2"/>
          <p:cNvSpPr>
            <a:spLocks noGrp="1"/>
          </p:cNvSpPr>
          <p:nvPr>
            <p:ph idx="1"/>
          </p:nvPr>
        </p:nvSpPr>
        <p:spPr>
          <a:xfrm>
            <a:off x="838200" y="1337187"/>
            <a:ext cx="10515600" cy="4839776"/>
          </a:xfrm>
        </p:spPr>
        <p:txBody>
          <a:bodyPr/>
          <a:lstStyle/>
          <a:p>
            <a:pPr>
              <a:lnSpc>
                <a:spcPct val="150000"/>
              </a:lnSpc>
              <a:spcBef>
                <a:spcPts val="600"/>
              </a:spcBef>
            </a:pPr>
            <a:r>
              <a:rPr lang="tr-TR" dirty="0"/>
              <a:t>Önceki din ve kültürlerde farklı şekil ve amaçlarla da olsa varlığını sürdüren ve </a:t>
            </a:r>
            <a:r>
              <a:rPr lang="tr-TR" dirty="0" smtClean="0"/>
              <a:t>Cahiliye </a:t>
            </a:r>
            <a:r>
              <a:rPr lang="tr-TR" dirty="0"/>
              <a:t>toplumunun dinî hayatında önemli bir yeri olan kurban âdeti İslâm dininde cinayet, şirk, israf, hayvana eziyet ve çevre kirliliği gibi olumsuz unsurlardan temizlenerek </a:t>
            </a:r>
            <a:r>
              <a:rPr lang="tr-TR" dirty="0" err="1"/>
              <a:t>taabbüdî</a:t>
            </a:r>
            <a:r>
              <a:rPr lang="tr-TR" dirty="0"/>
              <a:t>, malî ve sosyal nitelikleri bir arada bulunduran bir ibadet halini almıştır.</a:t>
            </a:r>
          </a:p>
        </p:txBody>
      </p:sp>
    </p:spTree>
    <p:extLst>
      <p:ext uri="{BB962C8B-B14F-4D97-AF65-F5344CB8AC3E}">
        <p14:creationId xmlns:p14="http://schemas.microsoft.com/office/powerpoint/2010/main" val="428378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Kurban</a:t>
            </a:r>
            <a:endParaRPr lang="tr-TR" dirty="0"/>
          </a:p>
        </p:txBody>
      </p:sp>
      <p:sp>
        <p:nvSpPr>
          <p:cNvPr id="3" name="İçerik Yer Tutucusu 2"/>
          <p:cNvSpPr>
            <a:spLocks noGrp="1"/>
          </p:cNvSpPr>
          <p:nvPr>
            <p:ph idx="1"/>
          </p:nvPr>
        </p:nvSpPr>
        <p:spPr>
          <a:xfrm>
            <a:off x="838200" y="1327355"/>
            <a:ext cx="10515600" cy="4849608"/>
          </a:xfrm>
        </p:spPr>
        <p:txBody>
          <a:bodyPr>
            <a:normAutofit/>
          </a:bodyPr>
          <a:lstStyle/>
          <a:p>
            <a:pPr>
              <a:lnSpc>
                <a:spcPct val="150000"/>
              </a:lnSpc>
              <a:spcBef>
                <a:spcPts val="600"/>
              </a:spcBef>
            </a:pPr>
            <a:r>
              <a:rPr lang="tr-TR" dirty="0"/>
              <a:t>Kur’an’da ayrıntısı verilmeksizin Hz. Âdem’in iki oğlunun Allah’a kurban takdim ettiklerinden söz edilir (el-</a:t>
            </a:r>
            <a:r>
              <a:rPr lang="tr-TR" dirty="0" err="1"/>
              <a:t>Mâide</a:t>
            </a:r>
            <a:r>
              <a:rPr lang="tr-TR" dirty="0"/>
              <a:t> 5/27) ve ilâhî dinlerin hepsinde kurban hükmünün konulduğu bildirilir (el-Hac 22/34). Kur’an’da hac ibadeti esnasında kesilecek kurbanlarla ilgili bazı hükümler yer alsa da (el-Bakara 2/196; el-</a:t>
            </a:r>
            <a:r>
              <a:rPr lang="tr-TR" dirty="0" err="1"/>
              <a:t>Mâide</a:t>
            </a:r>
            <a:r>
              <a:rPr lang="tr-TR" dirty="0"/>
              <a:t> 5/2, 95, 97; el-Hac 22/28, 36, 37; el-</a:t>
            </a:r>
            <a:r>
              <a:rPr lang="tr-TR" dirty="0" err="1"/>
              <a:t>Feth</a:t>
            </a:r>
            <a:r>
              <a:rPr lang="tr-TR" dirty="0"/>
              <a:t> 48/25) dolaylı bir işaret hariç (el-Kevser 108/2) hac dışındaki kurban ibadetine temas edilmez.</a:t>
            </a:r>
          </a:p>
        </p:txBody>
      </p:sp>
    </p:spTree>
    <p:extLst>
      <p:ext uri="{BB962C8B-B14F-4D97-AF65-F5344CB8AC3E}">
        <p14:creationId xmlns:p14="http://schemas.microsoft.com/office/powerpoint/2010/main" val="278298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91727"/>
          </a:xfrm>
        </p:spPr>
        <p:txBody>
          <a:bodyPr/>
          <a:lstStyle/>
          <a:p>
            <a:r>
              <a:rPr lang="tr-TR" b="1" dirty="0" smtClean="0">
                <a:solidFill>
                  <a:srgbClr val="C00000"/>
                </a:solidFill>
              </a:rPr>
              <a:t>Kurbanın Mahiyeti ve Anlamı</a:t>
            </a:r>
            <a:endParaRPr lang="tr-TR" b="1" dirty="0">
              <a:solidFill>
                <a:srgbClr val="C00000"/>
              </a:solidFill>
            </a:endParaRPr>
          </a:p>
        </p:txBody>
      </p:sp>
      <p:sp>
        <p:nvSpPr>
          <p:cNvPr id="3" name="İçerik Yer Tutucusu 2"/>
          <p:cNvSpPr>
            <a:spLocks noGrp="1"/>
          </p:cNvSpPr>
          <p:nvPr>
            <p:ph idx="1"/>
          </p:nvPr>
        </p:nvSpPr>
        <p:spPr>
          <a:xfrm>
            <a:off x="838200" y="1356852"/>
            <a:ext cx="10515600" cy="4820111"/>
          </a:xfrm>
        </p:spPr>
        <p:txBody>
          <a:bodyPr>
            <a:normAutofit fontScale="92500" lnSpcReduction="10000"/>
          </a:bodyPr>
          <a:lstStyle/>
          <a:p>
            <a:pPr>
              <a:lnSpc>
                <a:spcPct val="150000"/>
              </a:lnSpc>
              <a:spcBef>
                <a:spcPts val="600"/>
              </a:spcBef>
            </a:pPr>
            <a:r>
              <a:rPr lang="tr-TR" dirty="0"/>
              <a:t>İbadetler konusunda takip edilen </a:t>
            </a:r>
            <a:r>
              <a:rPr lang="tr-TR" dirty="0" err="1"/>
              <a:t>teşrî</a:t>
            </a:r>
            <a:r>
              <a:rPr lang="tr-TR" dirty="0"/>
              <a:t>‘ siyasetine uygun olarak gerek hac ve umre yapanların gerekse diğer şahısların kurban kesme yükümlülüğü ve diğer kurban türleri hakkındaki hükümler Hz. Peygamber’in söz ve uygulamasıyla belirlenmiştir. </a:t>
            </a:r>
            <a:r>
              <a:rPr lang="tr-TR" dirty="0" err="1"/>
              <a:t>Resûl</a:t>
            </a:r>
            <a:r>
              <a:rPr lang="tr-TR" dirty="0"/>
              <a:t>-i Ekrem’in hicretin 2. yılından (624) itibaren kurban bayramlarında kurban kesmeye başlaması, hac ve umre esnasındaki uygulaması ve kurbanla ilgili çeşitli açıklamalarından oluşan zengin hadis rivayeti </a:t>
            </a:r>
            <a:r>
              <a:rPr lang="tr-TR" dirty="0" smtClean="0"/>
              <a:t>bu </a:t>
            </a:r>
            <a:r>
              <a:rPr lang="tr-TR" dirty="0"/>
              <a:t>alandaki dinî geleneğin, fıkhî yorum ve değerlendirmelerin ana zeminini teşkil etmiştir.</a:t>
            </a:r>
          </a:p>
        </p:txBody>
      </p:sp>
    </p:spTree>
    <p:extLst>
      <p:ext uri="{BB962C8B-B14F-4D97-AF65-F5344CB8AC3E}">
        <p14:creationId xmlns:p14="http://schemas.microsoft.com/office/powerpoint/2010/main" val="412584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Kurbanın Mahiyeti ve Anlamı</a:t>
            </a:r>
            <a:endParaRPr lang="tr-TR" dirty="0"/>
          </a:p>
        </p:txBody>
      </p:sp>
      <p:sp>
        <p:nvSpPr>
          <p:cNvPr id="3" name="İçerik Yer Tutucusu 2"/>
          <p:cNvSpPr>
            <a:spLocks noGrp="1"/>
          </p:cNvSpPr>
          <p:nvPr>
            <p:ph idx="1"/>
          </p:nvPr>
        </p:nvSpPr>
        <p:spPr>
          <a:xfrm>
            <a:off x="838200" y="1474839"/>
            <a:ext cx="10515600" cy="4702124"/>
          </a:xfrm>
        </p:spPr>
        <p:txBody>
          <a:bodyPr>
            <a:normAutofit/>
          </a:bodyPr>
          <a:lstStyle/>
          <a:p>
            <a:pPr>
              <a:lnSpc>
                <a:spcPct val="150000"/>
              </a:lnSpc>
              <a:spcBef>
                <a:spcPts val="600"/>
              </a:spcBef>
            </a:pPr>
            <a:r>
              <a:rPr lang="tr-TR" dirty="0"/>
              <a:t>İbadetlerde fert ve toplum yararıyla açıklanabilir unsurlarla </a:t>
            </a:r>
            <a:r>
              <a:rPr lang="tr-TR" dirty="0" err="1"/>
              <a:t>taabbüdî</a:t>
            </a:r>
            <a:r>
              <a:rPr lang="tr-TR" dirty="0"/>
              <a:t> nitelik taşıyan ve Allah’a bağlılığı temsil eden simgesel davranışlar çok defa bir arada bulunur. Ancak malî bir ibadet olan kurbanda </a:t>
            </a:r>
            <a:r>
              <a:rPr lang="tr-TR" dirty="0" err="1"/>
              <a:t>taabbüdî</a:t>
            </a:r>
            <a:r>
              <a:rPr lang="tr-TR" dirty="0"/>
              <a:t> yönler de bulunmakla birlikte fert ve toplum yararı daha ön plandadır. Kurbanı hayvanın eti veya derisi için kesiminden (</a:t>
            </a:r>
            <a:r>
              <a:rPr lang="tr-TR" dirty="0" err="1"/>
              <a:t>zebh</a:t>
            </a:r>
            <a:r>
              <a:rPr lang="tr-TR" dirty="0"/>
              <a:t>, tezkiye) ayıran temel fark, onun Allah’ın </a:t>
            </a:r>
            <a:r>
              <a:rPr lang="tr-TR" dirty="0" smtClean="0"/>
              <a:t>rızasını </a:t>
            </a:r>
            <a:r>
              <a:rPr lang="tr-TR" dirty="0"/>
              <a:t>kazanma ve isteğine boyun eğme gayesiyle kesilmiş olmasıdır.</a:t>
            </a:r>
          </a:p>
        </p:txBody>
      </p:sp>
    </p:spTree>
    <p:extLst>
      <p:ext uri="{BB962C8B-B14F-4D97-AF65-F5344CB8AC3E}">
        <p14:creationId xmlns:p14="http://schemas.microsoft.com/office/powerpoint/2010/main" val="13160624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1603</Words>
  <Application>Microsoft Office PowerPoint</Application>
  <PresentationFormat>Geniş ekran</PresentationFormat>
  <Paragraphs>73</Paragraphs>
  <Slides>31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Adobe Myungjo Std M</vt:lpstr>
      <vt:lpstr>Adobe Caslon Pro</vt:lpstr>
      <vt:lpstr>Arial</vt:lpstr>
      <vt:lpstr>Calibri</vt:lpstr>
      <vt:lpstr>Calibri Light</vt:lpstr>
      <vt:lpstr>Office Teması</vt:lpstr>
      <vt:lpstr> </vt:lpstr>
      <vt:lpstr>PowerPoint Sunusu</vt:lpstr>
      <vt:lpstr>Bu derste neler öğreneceğiz?</vt:lpstr>
      <vt:lpstr>Kurban</vt:lpstr>
      <vt:lpstr>Kurban</vt:lpstr>
      <vt:lpstr>Kurban</vt:lpstr>
      <vt:lpstr>Kurban</vt:lpstr>
      <vt:lpstr>Kurbanın Mahiyeti ve Anlamı</vt:lpstr>
      <vt:lpstr>Kurbanın Mahiyeti ve Anlamı</vt:lpstr>
      <vt:lpstr>Kurbanın Mahiyeti ve Anlamı</vt:lpstr>
      <vt:lpstr>Kurbanın Mahiyeti ve Anlamı</vt:lpstr>
      <vt:lpstr>Kurbanın Mahiyeti ve Anlamı</vt:lpstr>
      <vt:lpstr>Kurbanın Mahiyeti ve Anlamı</vt:lpstr>
      <vt:lpstr>Kurbanın Mahiyeti ve Anlamı</vt:lpstr>
      <vt:lpstr>Kurbanın Mahiyeti ve Anlamı</vt:lpstr>
      <vt:lpstr>Kurbanın Hükmü</vt:lpstr>
      <vt:lpstr>Kurban Hükmü</vt:lpstr>
      <vt:lpstr>Bilgi Notu…</vt:lpstr>
      <vt:lpstr>Odaklanalım!...</vt:lpstr>
      <vt:lpstr>Kurbanın Şartları</vt:lpstr>
      <vt:lpstr>Kurbanın Şartları</vt:lpstr>
      <vt:lpstr>Kurbanın Şartları</vt:lpstr>
      <vt:lpstr>Kurbanın Şartları</vt:lpstr>
      <vt:lpstr>Kurbanın Şartları</vt:lpstr>
      <vt:lpstr>Kurbanın Çeşitleri</vt:lpstr>
      <vt:lpstr>Kurbanın Çeşitleri</vt:lpstr>
      <vt:lpstr>Adak (Nezir) Kurbanı</vt:lpstr>
      <vt:lpstr>Adak (Nezir) Kurbanı</vt:lpstr>
      <vt:lpstr>Adak (Nezir) Kurbanı</vt:lpstr>
      <vt:lpstr>Akika Kurbanı</vt:lpstr>
      <vt:lpstr>Sıra sizde… (5. Soru)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91</cp:revision>
  <dcterms:created xsi:type="dcterms:W3CDTF">2020-11-30T19:20:16Z</dcterms:created>
  <dcterms:modified xsi:type="dcterms:W3CDTF">2021-01-03T18:53:09Z</dcterms:modified>
</cp:coreProperties>
</file>